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3" r:id="rId6"/>
    <p:sldId id="259" r:id="rId7"/>
    <p:sldId id="258" r:id="rId8"/>
    <p:sldId id="262" r:id="rId9"/>
    <p:sldId id="265" r:id="rId10"/>
    <p:sldId id="266" r:id="rId11"/>
    <p:sldId id="269" r:id="rId12"/>
    <p:sldId id="283" r:id="rId13"/>
    <p:sldId id="268" r:id="rId14"/>
    <p:sldId id="281" r:id="rId15"/>
    <p:sldId id="286" r:id="rId16"/>
    <p:sldId id="284" r:id="rId17"/>
    <p:sldId id="282" r:id="rId18"/>
    <p:sldId id="285" r:id="rId19"/>
    <p:sldId id="264" r:id="rId20"/>
    <p:sldId id="292" r:id="rId21"/>
    <p:sldId id="291" r:id="rId22"/>
    <p:sldId id="290" r:id="rId23"/>
    <p:sldId id="288" r:id="rId24"/>
    <p:sldId id="289" r:id="rId25"/>
    <p:sldId id="293" r:id="rId26"/>
    <p:sldId id="295" r:id="rId27"/>
    <p:sldId id="294" r:id="rId28"/>
    <p:sldId id="287" r:id="rId29"/>
    <p:sldId id="279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D520A-8756-B01B-63EE-02EED1B37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1900B98-B7DE-0E7C-9AB7-3889BED2F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CED843-401F-759C-23C8-6A6239AF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4BBE71-898C-9E98-8756-80B31620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A54FC5-4C23-BE73-396C-162E860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937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AF97D-A4B5-0EC4-761C-FED7770F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2B7864C-8CA0-6E14-3B0E-E5816CF05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C118EE5-9D50-52E6-E753-A587CDC2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4BCD3D-C099-C71D-B35D-A5D54985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1392DF-97D4-5208-A485-28494C09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557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D511756-7508-10AB-0045-8FFF7E578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532E931-E2A7-2059-1D85-C51B71600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9BC4940-1304-A111-01FE-94CA875D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64834-5024-748C-115D-F4CD17E5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0EAA6E-A291-992D-A64C-0E38EDD0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82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4F9D9-FCE1-175B-B3D2-ABBB55CD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22E78E-6F1A-2898-EF19-4B1201FF2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1EB0355-D663-759B-BFEE-402B20EC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B96DE6-DD4C-5F96-3B42-70943FB5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5D2E1B-102D-123D-4758-9C754686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462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ECA27F-5401-A775-A374-83622FBA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77FCE2-3B39-8412-EA67-995F0F3E9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A2B11A-1ABA-5C9B-C61C-30F26541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B0EC47-5635-07FB-C843-EE4A007A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6130DF-6161-313C-9770-D8CD8692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728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73C6E-9EC3-7E56-04D5-A83C3F3E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F17611-CADB-0BB9-C061-047DFFE1E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9ACFD65-D183-816C-0F21-D35885F13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15E07D-F72D-C04C-8A80-4FF69B99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9F9D29-A068-E67B-33A8-0A074D1D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76D4BC-DB8E-F63D-A08B-A8B930C3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90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C54A3-8C90-834A-5D64-D4C33A45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83D53E-CCE5-6E65-8B12-4C5A1AD3E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A163ADB-84AA-AD82-69C4-9A9DD9765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70D19F6-817C-9437-F794-6920988C0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120F5D5-C5D2-0AA0-A193-45C33C61F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03B8C7F-5D12-6D5C-7A58-7E3B1357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E06EC53-87EB-BEAC-6044-95ECFD0DE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B6BF93D-3CA8-EDFF-B329-1734E759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66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2692-793F-F2FA-B018-7E0186E0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9047B16-26CB-46F6-2E1D-616C643D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464DFCF-EF95-DC13-BE2C-A32849DA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101147A-AA1D-85CC-FC97-A24534E0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893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0C4A7B5-5820-C200-AA18-E2B54ECA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32B2EDA-5C73-47B1-9930-C62FB337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323945-DA3B-8B49-4B0D-2CFD6B4C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78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D7F75-FEBF-1648-7DC8-FFA6329D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3C884-2A98-00E4-E617-039A2DA03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E3737B-219F-B532-B315-099AD75FF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CB34EC-6A90-F103-654D-AE3D872A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0894192-A9EB-AA7A-9C0B-6C749A77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391ABD-FF69-237A-58D8-98F90EFC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8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3A800-785D-A71A-4C39-C18372FC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1ABBCCA-A84D-938D-747B-5C4C3C713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8D2E0BF-4669-1716-B766-5E0378CE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CBAC8B-E4BE-8C88-2F2B-01D0CF63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275FF33-A2C3-A162-C651-3667B8CA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C5F09A5-36A4-CDB3-6B8B-E6227203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9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B6FEF02-2684-0332-A913-232BF5E4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1F5A62-A445-4999-63F9-0335D45CC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93C501-E598-EAA1-7B55-88D632EDE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0F1F-6E39-490E-A733-EF18284E46E8}" type="datetimeFigureOut">
              <a:rPr lang="nl-NL" smtClean="0"/>
              <a:t>1-6-2022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89A045-83C3-4753-7D1F-2CA31ED86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1C4053-6B58-1F68-9732-E9B8909E6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BC4AE-6E69-4E80-BC37-8DF3DA78F3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12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dmedia.readthedocs.org/media/pdf/mitgcm/latest/mitgcm.pdf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CB968-B283-91CA-4015-0079B3B66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(model) run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4AE46D4-D2E9-0D54-EF23-D2964F233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2324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96D8C56-C1D0-3533-1F24-FA040B7D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01" y="674"/>
            <a:ext cx="6849907" cy="6856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A1491-E25F-B572-B490-77FEBDD773E4}"/>
              </a:ext>
            </a:extLst>
          </p:cNvPr>
          <p:cNvSpPr txBox="1"/>
          <p:nvPr/>
        </p:nvSpPr>
        <p:spPr>
          <a:xfrm>
            <a:off x="590719" y="732328"/>
            <a:ext cx="49954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Proposal: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2 members with strong 1940s melt anomaly: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members 6 and 10</a:t>
            </a: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br>
              <a:rPr lang="en-US" dirty="0">
                <a:cs typeface="Calibri"/>
              </a:rPr>
            </a:b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2 members with weak 1940s melt anomaly: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members 6 and 10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1 member to balance the ensemble mean: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member 4</a:t>
            </a:r>
          </a:p>
        </p:txBody>
      </p:sp>
    </p:spTree>
    <p:extLst>
      <p:ext uri="{BB962C8B-B14F-4D97-AF65-F5344CB8AC3E}">
        <p14:creationId xmlns:p14="http://schemas.microsoft.com/office/powerpoint/2010/main" val="389417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F7B80-C55C-8B8D-F275-5FC71F4E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system 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balance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long term wind?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91A0241-9665-FE0C-D206-20C75D56A988}"/>
              </a:ext>
            </a:extLst>
          </p:cNvPr>
          <p:cNvSpPr txBox="1"/>
          <p:nvPr/>
        </p:nvSpPr>
        <p:spPr>
          <a:xfrm>
            <a:off x="968829" y="2242457"/>
            <a:ext cx="10384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Surface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…</a:t>
            </a:r>
          </a:p>
          <a:p>
            <a:r>
              <a:rPr lang="nl-NL" dirty="0">
                <a:sym typeface="Wingdings" panose="05000000000000000000" pitchFamily="2" charset="2"/>
              </a:rPr>
              <a:t> Official </a:t>
            </a:r>
            <a:r>
              <a:rPr lang="nl-NL" dirty="0" err="1">
                <a:sym typeface="Wingdings" panose="05000000000000000000" pitchFamily="2" charset="2"/>
              </a:rPr>
              <a:t>definition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oceTAUX</a:t>
            </a:r>
            <a:r>
              <a:rPr lang="nl-NL" dirty="0">
                <a:sym typeface="Wingdings" panose="05000000000000000000" pitchFamily="2" charset="2"/>
              </a:rPr>
              <a:t>:</a:t>
            </a:r>
          </a:p>
          <a:p>
            <a:pPr algn="ctr"/>
            <a:r>
              <a:rPr lang="nl-NL" b="1" dirty="0">
                <a:sym typeface="Wingdings" panose="05000000000000000000" pitchFamily="2" charset="2"/>
              </a:rPr>
              <a:t>“</a:t>
            </a:r>
            <a:r>
              <a:rPr lang="nl-NL" b="1" dirty="0" err="1">
                <a:sym typeface="Wingdings" panose="05000000000000000000" pitchFamily="2" charset="2"/>
              </a:rPr>
              <a:t>oceTAUX</a:t>
            </a:r>
            <a:r>
              <a:rPr lang="nl-NL" b="1" dirty="0">
                <a:sym typeface="Wingdings" panose="05000000000000000000" pitchFamily="2" charset="2"/>
              </a:rPr>
              <a:t> [N/m^2]: </a:t>
            </a:r>
            <a:r>
              <a:rPr lang="nl-NL" b="1" dirty="0" err="1">
                <a:sym typeface="Wingdings" panose="05000000000000000000" pitchFamily="2" charset="2"/>
              </a:rPr>
              <a:t>zonal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surface</a:t>
            </a:r>
            <a:r>
              <a:rPr lang="nl-NL" b="1" dirty="0">
                <a:sym typeface="Wingdings" panose="05000000000000000000" pitchFamily="2" charset="2"/>
              </a:rPr>
              <a:t> wind stress, &gt;0 </a:t>
            </a:r>
            <a:r>
              <a:rPr lang="nl-NL" b="1" dirty="0" err="1">
                <a:sym typeface="Wingdings" panose="05000000000000000000" pitchFamily="2" charset="2"/>
              </a:rPr>
              <a:t>increases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uVel</a:t>
            </a:r>
            <a:r>
              <a:rPr lang="nl-NL" b="1" dirty="0">
                <a:sym typeface="Wingdings" panose="05000000000000000000" pitchFamily="2" charset="2"/>
              </a:rPr>
              <a:t>”</a:t>
            </a:r>
            <a:br>
              <a:rPr lang="nl-NL" b="1" dirty="0">
                <a:sym typeface="Wingdings" panose="05000000000000000000" pitchFamily="2" charset="2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https://buildmedia.readthedocs.org/media/pdf/mitgcm/latest/mitgcm.pdf</a:t>
            </a: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NL" b="1" dirty="0">
                <a:sym typeface="Wingdings" panose="05000000000000000000" pitchFamily="2" charset="2"/>
              </a:rPr>
              <a:t>I </a:t>
            </a:r>
            <a:r>
              <a:rPr lang="nl-NL" b="1" dirty="0" err="1">
                <a:sym typeface="Wingdings" panose="05000000000000000000" pitchFamily="2" charset="2"/>
              </a:rPr>
              <a:t>guess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it</a:t>
            </a:r>
            <a:r>
              <a:rPr lang="nl-NL" b="1" dirty="0">
                <a:sym typeface="Wingdings" panose="05000000000000000000" pitchFamily="2" charset="2"/>
              </a:rPr>
              <a:t> is </a:t>
            </a:r>
            <a:r>
              <a:rPr lang="nl-NL" b="1" dirty="0" err="1">
                <a:sym typeface="Wingdings" panose="05000000000000000000" pitchFamily="2" charset="2"/>
              </a:rPr>
              <a:t>relative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to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surface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velocity</a:t>
            </a:r>
            <a:r>
              <a:rPr lang="nl-NL" b="1" dirty="0">
                <a:sym typeface="Wingdings" panose="05000000000000000000" pitchFamily="2" charset="2"/>
              </a:rPr>
              <a:t>….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NL" b="1" dirty="0" err="1">
                <a:sym typeface="Wingdings" panose="05000000000000000000" pitchFamily="2" charset="2"/>
              </a:rPr>
              <a:t>So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probably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correlations</a:t>
            </a:r>
            <a:r>
              <a:rPr lang="nl-NL" b="1" dirty="0">
                <a:sym typeface="Wingdings" panose="05000000000000000000" pitchFamily="2" charset="2"/>
              </a:rPr>
              <a:t> show </a:t>
            </a:r>
            <a:r>
              <a:rPr lang="nl-NL" b="1" dirty="0" err="1">
                <a:sym typeface="Wingdings" panose="05000000000000000000" pitchFamily="2" charset="2"/>
              </a:rPr>
              <a:t>just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the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surface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velocity</a:t>
            </a:r>
            <a:r>
              <a:rPr lang="nl-NL" b="1" dirty="0">
                <a:sym typeface="Wingdings" panose="05000000000000000000" pitchFamily="2" charset="2"/>
              </a:rPr>
              <a:t>…..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l-NL" b="1" dirty="0">
                <a:sym typeface="Wingdings" panose="05000000000000000000" pitchFamily="2" charset="2"/>
              </a:rPr>
              <a:t>It is </a:t>
            </a:r>
            <a:r>
              <a:rPr lang="nl-NL" b="1" dirty="0" err="1">
                <a:sym typeface="Wingdings" panose="05000000000000000000" pitchFamily="2" charset="2"/>
              </a:rPr>
              <a:t>not</a:t>
            </a:r>
            <a:r>
              <a:rPr lang="nl-NL" b="1" dirty="0">
                <a:sym typeface="Wingdings" panose="05000000000000000000" pitchFamily="2" charset="2"/>
              </a:rPr>
              <a:t> a </a:t>
            </a:r>
            <a:r>
              <a:rPr lang="nl-NL" b="1" dirty="0" err="1">
                <a:sym typeface="Wingdings" panose="05000000000000000000" pitchFamily="2" charset="2"/>
              </a:rPr>
              <a:t>cause</a:t>
            </a:r>
            <a:r>
              <a:rPr lang="nl-NL" b="1" dirty="0">
                <a:sym typeface="Wingdings" panose="05000000000000000000" pitchFamily="2" charset="2"/>
              </a:rPr>
              <a:t>, but a </a:t>
            </a:r>
            <a:r>
              <a:rPr lang="nl-NL" b="1" dirty="0" err="1">
                <a:sym typeface="Wingdings" panose="05000000000000000000" pitchFamily="2" charset="2"/>
              </a:rPr>
              <a:t>consequence</a:t>
            </a:r>
            <a:r>
              <a:rPr lang="nl-NL" b="1" dirty="0">
                <a:sym typeface="Wingdings" panose="05000000000000000000" pitchFamily="2" charset="2"/>
              </a:rPr>
              <a:t>….?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NL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NL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nl-NL" b="1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New </a:t>
            </a:r>
            <a:r>
              <a:rPr lang="nl-NL" dirty="0" err="1">
                <a:sym typeface="Wingdings" panose="05000000000000000000" pitchFamily="2" charset="2"/>
              </a:rPr>
              <a:t>idea</a:t>
            </a:r>
            <a:r>
              <a:rPr lang="nl-NL" dirty="0">
                <a:sym typeface="Wingdings" panose="05000000000000000000" pitchFamily="2" charset="2"/>
              </a:rPr>
              <a:t>: </a:t>
            </a:r>
            <a:r>
              <a:rPr lang="nl-NL" dirty="0" err="1">
                <a:sym typeface="Wingdings" panose="05000000000000000000" pitchFamily="2" charset="2"/>
              </a:rPr>
              <a:t>everything</a:t>
            </a:r>
            <a:r>
              <a:rPr lang="nl-NL" dirty="0">
                <a:sym typeface="Wingdings" panose="05000000000000000000" pitchFamily="2" charset="2"/>
              </a:rPr>
              <a:t> is </a:t>
            </a:r>
            <a:r>
              <a:rPr lang="nl-NL" dirty="0" err="1">
                <a:sym typeface="Wingdings" panose="05000000000000000000" pitchFamily="2" charset="2"/>
              </a:rPr>
              <a:t>just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balance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r>
              <a:rPr lang="nl-NL" dirty="0">
                <a:sym typeface="Wingdings" panose="05000000000000000000" pitchFamily="2" charset="2"/>
              </a:rPr>
              <a:t> long term wind.</a:t>
            </a:r>
          </a:p>
          <a:p>
            <a:r>
              <a:rPr lang="nl-NL" dirty="0">
                <a:sym typeface="Wingdings" panose="05000000000000000000" pitchFamily="2" charset="2"/>
              </a:rPr>
              <a:t>Pierre </a:t>
            </a:r>
            <a:r>
              <a:rPr lang="nl-NL" dirty="0" err="1">
                <a:sym typeface="Wingdings" panose="05000000000000000000" pitchFamily="2" charset="2"/>
              </a:rPr>
              <a:t>everything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should</a:t>
            </a:r>
            <a:r>
              <a:rPr lang="nl-NL" dirty="0">
                <a:sym typeface="Wingdings" panose="05000000000000000000" pitchFamily="2" charset="2"/>
              </a:rPr>
              <a:t> have </a:t>
            </a:r>
            <a:r>
              <a:rPr lang="nl-NL" dirty="0" err="1">
                <a:sym typeface="Wingdings" panose="05000000000000000000" pitchFamily="2" charset="2"/>
              </a:rPr>
              <a:t>roughly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same</a:t>
            </a:r>
            <a:r>
              <a:rPr lang="nl-NL" dirty="0">
                <a:sym typeface="Wingdings" panose="05000000000000000000" pitchFamily="2" charset="2"/>
              </a:rPr>
              <a:t> lag.</a:t>
            </a:r>
          </a:p>
          <a:p>
            <a:pPr algn="ctr"/>
            <a:endParaRPr lang="nl-NL" b="1" dirty="0">
              <a:sym typeface="Wingdings" panose="05000000000000000000" pitchFamily="2" charset="2"/>
            </a:endParaRPr>
          </a:p>
          <a:p>
            <a:endParaRPr lang="nl-NL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674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94E1-D1C3-8489-3DBD-1AFBCCF0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622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AB4FEFD-0837-1F72-4DE2-A3626EC5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A19CFAF-1F32-D918-0E85-9CA6FC252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FA5DB7BC-CBEF-1D71-50A0-BFBCE9062E00}"/>
              </a:ext>
            </a:extLst>
          </p:cNvPr>
          <p:cNvSpPr/>
          <p:nvPr/>
        </p:nvSpPr>
        <p:spPr>
          <a:xfrm>
            <a:off x="6215743" y="0"/>
            <a:ext cx="1023257" cy="28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6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AB76671-EEB3-18A5-3DB7-323C4564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94E1-D1C3-8489-3DBD-1AFBCCF0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Wind (is </a:t>
            </a:r>
            <a:r>
              <a:rPr lang="nl-NL" dirty="0" err="1"/>
              <a:t>approximately</a:t>
            </a:r>
            <a:r>
              <a:rPr lang="nl-NL" dirty="0"/>
              <a:t> IPO)</a:t>
            </a:r>
          </a:p>
        </p:txBody>
      </p:sp>
    </p:spTree>
    <p:extLst>
      <p:ext uri="{BB962C8B-B14F-4D97-AF65-F5344CB8AC3E}">
        <p14:creationId xmlns:p14="http://schemas.microsoft.com/office/powerpoint/2010/main" val="251749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E0186DE-1285-9BDC-9750-CC04EA33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D1BCD58-E7BA-EA56-0339-3FEC7BA9E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0886"/>
            <a:ext cx="11430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8F92645-9A3F-F128-C1D9-563A2D3D266C}"/>
              </a:ext>
            </a:extLst>
          </p:cNvPr>
          <p:cNvSpPr/>
          <p:nvPr/>
        </p:nvSpPr>
        <p:spPr>
          <a:xfrm>
            <a:off x="6096000" y="10886"/>
            <a:ext cx="1023257" cy="28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4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B373405-9C9F-3957-A5E2-E9A9E0B83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598B9-806A-2E13-3D44-A45713F9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58217C-9CEB-06CF-3D5F-B5EB5653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General</a:t>
            </a:r>
          </a:p>
          <a:p>
            <a:r>
              <a:rPr lang="nl-NL" dirty="0" err="1"/>
              <a:t>Preparation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new model run:</a:t>
            </a:r>
            <a:br>
              <a:rPr lang="nl-NL" dirty="0"/>
            </a:br>
            <a:r>
              <a:rPr lang="nl-NL" dirty="0"/>
              <a:t>- New ice </a:t>
            </a:r>
            <a:r>
              <a:rPr lang="nl-NL" dirty="0" err="1"/>
              <a:t>geometry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Which</a:t>
            </a:r>
            <a:r>
              <a:rPr lang="nl-NL" dirty="0"/>
              <a:t> members?</a:t>
            </a:r>
          </a:p>
          <a:p>
            <a:r>
              <a:rPr lang="nl-NL" dirty="0"/>
              <a:t>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system 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balance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long term wind?</a:t>
            </a:r>
          </a:p>
          <a:p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overview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445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F39C9-C9C4-02A0-989A-06B418B7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91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C996893-1E77-3DF4-8002-AFA36C33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1" y="0"/>
            <a:ext cx="11725358" cy="70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1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DB83EE-F9EE-ACBF-A3B7-ED744427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2" y="77280"/>
            <a:ext cx="11125199" cy="67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7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73AE1-4A35-A632-FA2D-4F430AAC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DBF880-6548-B3FD-8004-CBBAE6DA2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749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Trough</a:t>
            </a:r>
            <a:r>
              <a:rPr lang="nl-NL" dirty="0"/>
              <a:t> system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as a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(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lag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.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balance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whole</a:t>
            </a:r>
            <a:r>
              <a:rPr lang="nl-NL" dirty="0">
                <a:sym typeface="Wingdings" panose="05000000000000000000" pitchFamily="2" charset="2"/>
              </a:rPr>
              <a:t> system?</a:t>
            </a:r>
            <a:endParaRPr lang="nl-NL" dirty="0"/>
          </a:p>
          <a:p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correlates</a:t>
            </a:r>
            <a:r>
              <a:rPr lang="nl-NL" dirty="0"/>
              <a:t> best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, but heat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follow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coast</a:t>
            </a:r>
            <a:r>
              <a:rPr lang="nl-NL" dirty="0"/>
              <a:t>?</a:t>
            </a:r>
          </a:p>
          <a:p>
            <a:r>
              <a:rPr lang="nl-NL" dirty="0"/>
              <a:t>Wind does </a:t>
            </a:r>
            <a:r>
              <a:rPr lang="nl-NL" dirty="0" err="1"/>
              <a:t>not</a:t>
            </a:r>
            <a:r>
              <a:rPr lang="nl-NL" dirty="0"/>
              <a:t> affect </a:t>
            </a:r>
            <a:r>
              <a:rPr lang="nl-NL" dirty="0" err="1"/>
              <a:t>trough</a:t>
            </a:r>
            <a:r>
              <a:rPr lang="nl-NL" dirty="0"/>
              <a:t> flow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,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effect,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coastal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,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current</a:t>
            </a:r>
            <a:r>
              <a:rPr lang="nl-NL" dirty="0"/>
              <a:t>.</a:t>
            </a:r>
          </a:p>
          <a:p>
            <a:r>
              <a:rPr lang="nl-NL" dirty="0" err="1"/>
              <a:t>However</a:t>
            </a:r>
            <a:r>
              <a:rPr lang="nl-NL" dirty="0"/>
              <a:t>, wind does </a:t>
            </a:r>
            <a:r>
              <a:rPr lang="nl-NL" dirty="0" err="1"/>
              <a:t>not</a:t>
            </a:r>
            <a:r>
              <a:rPr lang="nl-NL" dirty="0"/>
              <a:t> affect </a:t>
            </a:r>
            <a:r>
              <a:rPr lang="nl-NL" dirty="0" err="1"/>
              <a:t>temperature</a:t>
            </a:r>
            <a:r>
              <a:rPr lang="nl-NL" dirty="0"/>
              <a:t> at </a:t>
            </a:r>
            <a:r>
              <a:rPr lang="nl-NL" dirty="0" err="1"/>
              <a:t>Thurston</a:t>
            </a:r>
            <a:r>
              <a:rPr lang="nl-NL" dirty="0"/>
              <a:t>.</a:t>
            </a:r>
          </a:p>
          <a:p>
            <a:r>
              <a:rPr lang="nl-NL" dirty="0"/>
              <a:t>Wind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seem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correct turn.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64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73AE1-4A35-A632-FA2D-4F430AAC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DBF880-6548-B3FD-8004-CBBAE6DA2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/>
              <a:t>Hypothesis 1:</a:t>
            </a:r>
          </a:p>
          <a:p>
            <a:r>
              <a:rPr lang="nl-NL" dirty="0"/>
              <a:t>The </a:t>
            </a:r>
            <a:r>
              <a:rPr lang="nl-NL" dirty="0" err="1"/>
              <a:t>trouble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corners.</a:t>
            </a:r>
          </a:p>
          <a:p>
            <a:r>
              <a:rPr lang="nl-NL" dirty="0"/>
              <a:t>Wind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affects</a:t>
            </a:r>
            <a:r>
              <a:rPr lang="nl-NL" dirty="0"/>
              <a:t> </a:t>
            </a:r>
            <a:r>
              <a:rPr lang="nl-NL" dirty="0" err="1"/>
              <a:t>undercurrent</a:t>
            </a:r>
            <a:r>
              <a:rPr lang="nl-NL" dirty="0"/>
              <a:t>, 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extra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corner: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wind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r>
              <a:rPr lang="nl-NL" dirty="0" err="1">
                <a:sym typeface="Wingdings" panose="05000000000000000000" pitchFamily="2" charset="2"/>
              </a:rPr>
              <a:t>There</a:t>
            </a:r>
            <a:r>
              <a:rPr lang="nl-NL" dirty="0">
                <a:sym typeface="Wingdings" panose="05000000000000000000" pitchFamily="2" charset="2"/>
              </a:rPr>
              <a:t> is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a </a:t>
            </a:r>
            <a:r>
              <a:rPr lang="nl-NL" dirty="0" err="1">
                <a:sym typeface="Wingdings" panose="05000000000000000000" pitchFamily="2" charset="2"/>
              </a:rPr>
              <a:t>temperature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anomaly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moves, but </a:t>
            </a:r>
            <a:r>
              <a:rPr lang="nl-NL" dirty="0" err="1">
                <a:sym typeface="Wingdings" panose="05000000000000000000" pitchFamily="2" charset="2"/>
              </a:rPr>
              <a:t>only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increase</a:t>
            </a:r>
            <a:r>
              <a:rPr lang="nl-NL" dirty="0">
                <a:sym typeface="Wingdings" panose="05000000000000000000" pitchFamily="2" charset="2"/>
              </a:rPr>
              <a:t> in heat. The </a:t>
            </a:r>
            <a:r>
              <a:rPr lang="nl-NL" dirty="0" err="1">
                <a:sym typeface="Wingdings" panose="05000000000000000000" pitchFamily="2" charset="2"/>
              </a:rPr>
              <a:t>temperature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anomaly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therefore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just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appears</a:t>
            </a:r>
            <a:r>
              <a:rPr lang="nl-NL" dirty="0">
                <a:sym typeface="Wingdings" panose="05000000000000000000" pitchFamily="2" charset="2"/>
              </a:rPr>
              <a:t>’.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Hypothesis 2</a:t>
            </a:r>
          </a:p>
          <a:p>
            <a:r>
              <a:rPr lang="nl-NL" dirty="0" err="1"/>
              <a:t>trough</a:t>
            </a:r>
            <a:r>
              <a:rPr lang="nl-NL" dirty="0"/>
              <a:t> system </a:t>
            </a:r>
            <a:r>
              <a:rPr lang="nl-NL" dirty="0" err="1"/>
              <a:t>functions</a:t>
            </a:r>
            <a:r>
              <a:rPr lang="nl-NL" dirty="0"/>
              <a:t> as a </a:t>
            </a:r>
            <a:r>
              <a:rPr lang="nl-NL" dirty="0" err="1"/>
              <a:t>whole</a:t>
            </a:r>
            <a:endParaRPr lang="nl-NL" dirty="0"/>
          </a:p>
          <a:p>
            <a:r>
              <a:rPr lang="nl-NL" dirty="0" err="1"/>
              <a:t>trough</a:t>
            </a:r>
            <a:r>
              <a:rPr lang="nl-NL" dirty="0"/>
              <a:t> system </a:t>
            </a:r>
            <a:r>
              <a:rPr lang="nl-NL" dirty="0" err="1"/>
              <a:t>determines</a:t>
            </a:r>
            <a:r>
              <a:rPr lang="nl-NL" dirty="0"/>
              <a:t> THETA </a:t>
            </a:r>
            <a:r>
              <a:rPr lang="nl-NL" dirty="0" err="1"/>
              <a:t>anomaly</a:t>
            </a:r>
            <a:r>
              <a:rPr lang="nl-NL" dirty="0"/>
              <a:t> at </a:t>
            </a:r>
            <a:r>
              <a:rPr lang="nl-NL" dirty="0" err="1"/>
              <a:t>Thurston</a:t>
            </a:r>
            <a:r>
              <a:rPr lang="nl-NL" dirty="0"/>
              <a:t>.</a:t>
            </a:r>
          </a:p>
          <a:p>
            <a:r>
              <a:rPr lang="nl-NL" dirty="0"/>
              <a:t>THETA </a:t>
            </a:r>
            <a:r>
              <a:rPr lang="nl-NL" dirty="0" err="1"/>
              <a:t>anomaly</a:t>
            </a:r>
            <a:r>
              <a:rPr lang="nl-NL" dirty="0"/>
              <a:t> is </a:t>
            </a:r>
            <a:r>
              <a:rPr lang="nl-NL" dirty="0" err="1"/>
              <a:t>transported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coastal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.</a:t>
            </a:r>
          </a:p>
          <a:p>
            <a:r>
              <a:rPr lang="nl-NL" dirty="0"/>
              <a:t>Wind does </a:t>
            </a:r>
            <a:r>
              <a:rPr lang="nl-NL" dirty="0" err="1"/>
              <a:t>not</a:t>
            </a:r>
            <a:r>
              <a:rPr lang="nl-NL" dirty="0"/>
              <a:t> affect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affect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trough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 at </a:t>
            </a:r>
            <a:r>
              <a:rPr lang="nl-NL" dirty="0" err="1"/>
              <a:t>Thurston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851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map&#10;&#10;Description automatically generated">
            <a:extLst>
              <a:ext uri="{FF2B5EF4-FFF2-40B4-BE49-F238E27FC236}">
                <a16:creationId xmlns:a16="http://schemas.microsoft.com/office/drawing/2014/main" id="{AC99D1BB-DFF9-9D60-4D5A-361F8C1B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93" y="756443"/>
            <a:ext cx="9790013" cy="5338028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3E349819-7934-E171-0E65-CB9687516EE4}"/>
              </a:ext>
            </a:extLst>
          </p:cNvPr>
          <p:cNvSpPr/>
          <p:nvPr/>
        </p:nvSpPr>
        <p:spPr>
          <a:xfrm>
            <a:off x="4582886" y="3690257"/>
            <a:ext cx="914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41FC59E-8421-50D6-967B-7160794546C2}"/>
              </a:ext>
            </a:extLst>
          </p:cNvPr>
          <p:cNvSpPr/>
          <p:nvPr/>
        </p:nvSpPr>
        <p:spPr>
          <a:xfrm>
            <a:off x="5802086" y="3575957"/>
            <a:ext cx="914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41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505584-4116-C0D7-DB3D-1192EEB1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2" y="2177823"/>
            <a:ext cx="10486055" cy="25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0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20D63-6BAC-3DC8-9FC4-67BEE048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87B9FA-E9AC-48E6-3D73-CA983286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Write</a:t>
            </a:r>
          </a:p>
          <a:p>
            <a:r>
              <a:rPr lang="nl-NL" dirty="0" err="1"/>
              <a:t>Prepare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model run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significance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: </a:t>
            </a:r>
            <a:r>
              <a:rPr lang="nl-NL" dirty="0" err="1"/>
              <a:t>p_value</a:t>
            </a:r>
            <a:r>
              <a:rPr lang="nl-NL" dirty="0"/>
              <a:t>,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sort</a:t>
            </a:r>
            <a:r>
              <a:rPr lang="nl-NL" dirty="0"/>
              <a:t> of </a:t>
            </a:r>
            <a:r>
              <a:rPr lang="nl-NL" dirty="0" err="1"/>
              <a:t>average</a:t>
            </a:r>
            <a:r>
              <a:rPr lang="nl-NL" dirty="0"/>
              <a:t> over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ensemble member </a:t>
            </a:r>
            <a:r>
              <a:rPr lang="nl-NL" dirty="0" err="1"/>
              <a:t>correlations</a:t>
            </a:r>
            <a:r>
              <a:rPr lang="nl-NL" dirty="0"/>
              <a:t>.</a:t>
            </a:r>
          </a:p>
          <a:p>
            <a:r>
              <a:rPr lang="nl-NL" dirty="0" err="1"/>
              <a:t>Composites</a:t>
            </a:r>
            <a:r>
              <a:rPr lang="nl-NL" dirty="0"/>
              <a:t>?</a:t>
            </a:r>
          </a:p>
          <a:p>
            <a:r>
              <a:rPr lang="nl-NL" dirty="0" err="1"/>
              <a:t>Maybe</a:t>
            </a:r>
            <a:r>
              <a:rPr lang="nl-NL" dirty="0"/>
              <a:t> look a bit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conditions</a:t>
            </a:r>
            <a:r>
              <a:rPr lang="nl-NL" dirty="0"/>
              <a:t> strong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weak</a:t>
            </a:r>
            <a:r>
              <a:rPr lang="nl-NL" dirty="0"/>
              <a:t> 1940s members.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054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2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3519F-E008-6509-8DCC-A68A2B2D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test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B44118-E21C-2BD7-3D08-0FBA2FFC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34EC9-1FD2-B0FA-8134-60B39959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8BA8A-DCF4-6280-6D7E-15DBC042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Only</a:t>
            </a:r>
            <a:r>
              <a:rPr lang="nl-NL" dirty="0"/>
              <a:t> 3.5 weeks </a:t>
            </a:r>
            <a:r>
              <a:rPr lang="nl-NL" dirty="0" err="1"/>
              <a:t>to</a:t>
            </a:r>
            <a:r>
              <a:rPr lang="nl-NL" dirty="0"/>
              <a:t> go… </a:t>
            </a:r>
            <a:r>
              <a:rPr lang="nl-NL" dirty="0" err="1"/>
              <a:t>What</a:t>
            </a:r>
            <a:r>
              <a:rPr lang="nl-NL" dirty="0"/>
              <a:t> do I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here?</a:t>
            </a:r>
          </a:p>
          <a:p>
            <a:r>
              <a:rPr lang="nl-NL" dirty="0"/>
              <a:t>PhD?</a:t>
            </a:r>
          </a:p>
          <a:p>
            <a:r>
              <a:rPr lang="nl-NL" dirty="0"/>
              <a:t>Scott?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950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52C06-C730-8746-CA31-10C7FF31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Preparation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new model run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8C6A9-1536-8259-B4C5-C2E7A9A1A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Took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effort… Different format </a:t>
            </a:r>
            <a:r>
              <a:rPr lang="nl-NL" dirty="0" err="1"/>
              <a:t>than</a:t>
            </a:r>
            <a:r>
              <a:rPr lang="nl-NL" dirty="0"/>
              <a:t> in </a:t>
            </a:r>
            <a:r>
              <a:rPr lang="nl-NL" dirty="0" err="1"/>
              <a:t>matlab</a:t>
            </a:r>
            <a:r>
              <a:rPr lang="nl-NL" dirty="0"/>
              <a:t> code, different area…</a:t>
            </a:r>
          </a:p>
          <a:p>
            <a:r>
              <a:rPr lang="nl-NL" dirty="0"/>
              <a:t>Copy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pasted</a:t>
            </a:r>
            <a:r>
              <a:rPr lang="nl-NL" dirty="0"/>
              <a:t> 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bathymetry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area.</a:t>
            </a:r>
          </a:p>
        </p:txBody>
      </p:sp>
    </p:spTree>
    <p:extLst>
      <p:ext uri="{BB962C8B-B14F-4D97-AF65-F5344CB8AC3E}">
        <p14:creationId xmlns:p14="http://schemas.microsoft.com/office/powerpoint/2010/main" val="374184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88ECBE9-6B6E-DEB4-6C09-52C99FFF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761863"/>
            <a:ext cx="10446287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06EB52-48CE-ACA4-3A88-E63FD3D5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4" y="730111"/>
            <a:ext cx="10732052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4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392F7D4-22AE-C609-CA3C-6621AF96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9" y="768213"/>
            <a:ext cx="10541542" cy="5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E07F146-1F50-7B1A-ECFC-B613768A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0" y="1536427"/>
            <a:ext cx="10439937" cy="53215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9804B9D-D53F-62E6-0EC9-105CC6F0EBCF}"/>
              </a:ext>
            </a:extLst>
          </p:cNvPr>
          <p:cNvSpPr txBox="1"/>
          <p:nvPr/>
        </p:nvSpPr>
        <p:spPr>
          <a:xfrm>
            <a:off x="3766456" y="511237"/>
            <a:ext cx="465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Why</a:t>
            </a:r>
            <a:r>
              <a:rPr lang="nl-NL" sz="2400" b="1" dirty="0"/>
              <a:t> is </a:t>
            </a:r>
            <a:r>
              <a:rPr lang="nl-NL" sz="2400" b="1" dirty="0" err="1"/>
              <a:t>Panom</a:t>
            </a:r>
            <a:r>
              <a:rPr lang="nl-NL" sz="2400" b="1" dirty="0"/>
              <a:t> 0?? (</a:t>
            </a:r>
            <a:r>
              <a:rPr lang="nl-NL" sz="2400" b="1" dirty="0" err="1"/>
              <a:t>also</a:t>
            </a:r>
            <a:r>
              <a:rPr lang="nl-NL" sz="2400" b="1" dirty="0"/>
              <a:t> in Archer)</a:t>
            </a:r>
          </a:p>
        </p:txBody>
      </p:sp>
    </p:spTree>
    <p:extLst>
      <p:ext uri="{BB962C8B-B14F-4D97-AF65-F5344CB8AC3E}">
        <p14:creationId xmlns:p14="http://schemas.microsoft.com/office/powerpoint/2010/main" val="6032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E7D0-EEE4-0246-5C63-7948E257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Which members to run in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E44E-4DAC-3E3E-535B-F80B8EB47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reasons for the new run: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- study the influence of a change in ice cavity geometry on warm and cold events in the melt and circulation, with a focus on the 1940s in particular.</a:t>
            </a:r>
          </a:p>
        </p:txBody>
      </p:sp>
    </p:spTree>
    <p:extLst>
      <p:ext uri="{BB962C8B-B14F-4D97-AF65-F5344CB8AC3E}">
        <p14:creationId xmlns:p14="http://schemas.microsoft.com/office/powerpoint/2010/main" val="339006608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575</Words>
  <Application>Microsoft Office PowerPoint</Application>
  <PresentationFormat>Breedbeeld</PresentationFormat>
  <Paragraphs>61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Kantoorthema</vt:lpstr>
      <vt:lpstr>Going for a (model) run</vt:lpstr>
      <vt:lpstr>Content</vt:lpstr>
      <vt:lpstr>General</vt:lpstr>
      <vt:lpstr>Preparation for new model run</vt:lpstr>
      <vt:lpstr>PowerPoint-presentatie</vt:lpstr>
      <vt:lpstr>PowerPoint-presentatie</vt:lpstr>
      <vt:lpstr>PowerPoint-presentatie</vt:lpstr>
      <vt:lpstr>PowerPoint-presentatie</vt:lpstr>
      <vt:lpstr>Which members to run in the model?</vt:lpstr>
      <vt:lpstr>PowerPoint-presentatie</vt:lpstr>
      <vt:lpstr>Is the whole system just in balance with long term wind?</vt:lpstr>
      <vt:lpstr>Velocity with Melt</vt:lpstr>
      <vt:lpstr>PowerPoint-presentatie</vt:lpstr>
      <vt:lpstr>PowerPoint-presentatie</vt:lpstr>
      <vt:lpstr>PowerPoint-presentatie</vt:lpstr>
      <vt:lpstr>Velocity with Wind (is approximately IPO)</vt:lpstr>
      <vt:lpstr>PowerPoint-presentatie</vt:lpstr>
      <vt:lpstr>PowerPoint-presentatie</vt:lpstr>
      <vt:lpstr>PowerPoint-presentatie</vt:lpstr>
      <vt:lpstr>Temperature</vt:lpstr>
      <vt:lpstr>PowerPoint-presentatie</vt:lpstr>
      <vt:lpstr>PowerPoint-presentatie</vt:lpstr>
      <vt:lpstr>Conclusion</vt:lpstr>
      <vt:lpstr>Conclusion</vt:lpstr>
      <vt:lpstr>PowerPoint-presentatie</vt:lpstr>
      <vt:lpstr>PowerPoint-presentatie</vt:lpstr>
      <vt:lpstr>Next steps</vt:lpstr>
      <vt:lpstr>PowerPoint-presentatie</vt:lpstr>
      <vt:lpstr>How to test this further?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for a (model) run</dc:title>
  <dc:creator>Janzing, G.W. (Joren)</dc:creator>
  <cp:lastModifiedBy>Janzing, G.W. (Joren)</cp:lastModifiedBy>
  <cp:revision>18</cp:revision>
  <dcterms:created xsi:type="dcterms:W3CDTF">2022-05-30T14:50:08Z</dcterms:created>
  <dcterms:modified xsi:type="dcterms:W3CDTF">2022-06-01T12:41:24Z</dcterms:modified>
</cp:coreProperties>
</file>